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10" r:id="rId2"/>
    <p:sldId id="322" r:id="rId3"/>
    <p:sldId id="281" r:id="rId4"/>
    <p:sldId id="279" r:id="rId5"/>
    <p:sldId id="301" r:id="rId6"/>
    <p:sldId id="318" r:id="rId7"/>
    <p:sldId id="319" r:id="rId8"/>
    <p:sldId id="320" r:id="rId9"/>
    <p:sldId id="311" r:id="rId10"/>
  </p:sldIdLst>
  <p:sldSz cx="9144000" cy="5143500" type="screen16x9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4B4B"/>
    <a:srgbClr val="5A5A5A"/>
    <a:srgbClr val="428E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94713" autoAdjust="0"/>
  </p:normalViewPr>
  <p:slideViewPr>
    <p:cSldViewPr>
      <p:cViewPr varScale="1">
        <p:scale>
          <a:sx n="139" d="100"/>
          <a:sy n="139" d="100"/>
        </p:scale>
        <p:origin x="-990" y="1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163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0199D06-FA0F-468A-8E8D-DB9CD6725D55}" type="datetimeFigureOut">
              <a:rPr lang="en-US"/>
              <a:pPr>
                <a:defRPr/>
              </a:pPr>
              <a:t>11/25/2025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B3D93EB-EDD9-4822-A337-A7EC8D009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F28A9397-4F03-45DA-A857-A0C689EF964D}" type="datetimeFigureOut">
              <a:rPr lang="zh-TW" altLang="en-US"/>
              <a:pPr>
                <a:defRPr/>
              </a:pPr>
              <a:t>2025/11/25</a:t>
            </a:fld>
            <a:endParaRPr lang="zh-TW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zh-TW" noProof="0"/>
              <a:t>Click to edit Master text styles</a:t>
            </a:r>
          </a:p>
          <a:p>
            <a:pPr lvl="1"/>
            <a:r>
              <a:rPr lang="en-US" altLang="zh-TW" noProof="0"/>
              <a:t>Second level</a:t>
            </a:r>
          </a:p>
          <a:p>
            <a:pPr lvl="2"/>
            <a:r>
              <a:rPr lang="en-US" altLang="zh-TW" noProof="0"/>
              <a:t>Third level</a:t>
            </a:r>
          </a:p>
          <a:p>
            <a:pPr lvl="3"/>
            <a:r>
              <a:rPr lang="en-US" altLang="zh-TW" noProof="0"/>
              <a:t>Fourth level</a:t>
            </a:r>
          </a:p>
          <a:p>
            <a:pPr lvl="4"/>
            <a:r>
              <a:rPr lang="en-US" altLang="zh-TW" noProof="0"/>
              <a:t>Fifth level</a:t>
            </a:r>
            <a:endParaRPr lang="zh-TW" alt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280B6A6A-86BF-43A6-AA2B-529D836253D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0B6A6A-86BF-43A6-AA2B-529D836253DB}" type="slidenum">
              <a:rPr lang="zh-TW" altLang="en-US" smtClean="0"/>
              <a:pPr>
                <a:defRPr/>
              </a:pPr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7749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altLang="zh-TW" dirty="0"/>
              <a:t>Click to edit Master title style</a:t>
            </a:r>
            <a:endParaRPr lang="zh-TW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dirty="0"/>
              <a:t>Click to edit Master subtitle style</a:t>
            </a:r>
            <a:endParaRPr lang="zh-TW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38343-4C14-47D9-B378-A13188EB7018}" type="datetimeFigureOut">
              <a:rPr lang="zh-TW" altLang="en-US"/>
              <a:pPr>
                <a:defRPr/>
              </a:pPr>
              <a:t>2025/11/25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AF86D-0BE6-4497-83DA-2E5F81FBE7A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410A14-A3F4-FEE2-9C03-0F7D42C275B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573528"/>
            <a:ext cx="8424936" cy="4569972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</a:lstStyle>
          <a:p>
            <a:pPr lvl="0"/>
            <a:endParaRPr lang="en-US" altLang="zh-TW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5A5D-6A28-4F4B-B528-D3DFADF2EDE9}" type="datetimeFigureOut">
              <a:rPr lang="zh-TW" altLang="en-US"/>
              <a:pPr>
                <a:defRPr/>
              </a:pPr>
              <a:t>2025/11/25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0C874-F910-4ADE-89C9-B2985124C12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92D40D-5C80-CEBC-D46C-FFF3A079AB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D9ECFF-07B4-4DCD-B17B-A61455534CB3}" type="datetimeFigureOut">
              <a:rPr lang="zh-TW" altLang="en-US" smtClean="0"/>
              <a:pPr>
                <a:defRPr/>
              </a:pPr>
              <a:t>2025/11/25</a:t>
            </a:fld>
            <a:endParaRPr lang="zh-TW" altLang="en-US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878C6AF-B347-4730-9E33-17AC0B83E0A5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1A7CC06-6524-FB9A-73C6-30E7B4F424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8129"/>
            <a:ext cx="2411760" cy="80469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822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dirty="0"/>
              <a:t>Click to edit Master title style</a:t>
            </a:r>
            <a:endParaRPr lang="zh-TW" alt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574675"/>
            <a:ext cx="8424862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zh-TW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7FF5330-0834-49F6-A39C-C5860D4E7332}" type="datetimeFigureOut">
              <a:rPr lang="zh-TW" altLang="en-US"/>
              <a:pPr>
                <a:defRPr/>
              </a:pPr>
              <a:t>2025/11/25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E8DC145-47F2-4B42-A0CD-1C81B2BCE94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7" r:id="rId2"/>
    <p:sldLayoutId id="2147483658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•"/>
        <a:defRPr sz="2000" b="1" kern="1200">
          <a:solidFill>
            <a:schemeClr val="tx1"/>
          </a:solidFill>
          <a:latin typeface="Calibri (Headings)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CEC4385-4B62-1C7E-FC13-EA6520D7A2EF}"/>
              </a:ext>
            </a:extLst>
          </p:cNvPr>
          <p:cNvSpPr txBox="1"/>
          <p:nvPr/>
        </p:nvSpPr>
        <p:spPr>
          <a:xfrm>
            <a:off x="1979712" y="4227934"/>
            <a:ext cx="518457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SG" sz="1500" dirty="0">
                <a:solidFill>
                  <a:schemeClr val="bg1"/>
                </a:solidFill>
                <a:latin typeface="Helvetica CE 45 Light" pitchFamily="82" charset="0"/>
              </a:rPr>
              <a:t>CORE SUBMISSION DOCUMENT </a:t>
            </a:r>
            <a:br>
              <a:rPr lang="en-SG" sz="1500" dirty="0">
                <a:solidFill>
                  <a:schemeClr val="bg1"/>
                </a:solidFill>
                <a:latin typeface="Helvetica CE 45 Light" pitchFamily="82" charset="0"/>
              </a:rPr>
            </a:br>
            <a:r>
              <a:rPr lang="en-SG" sz="1500" b="1" dirty="0">
                <a:solidFill>
                  <a:schemeClr val="bg1"/>
                </a:solidFill>
                <a:latin typeface="Helvetica CE 45 Light" pitchFamily="82" charset="0"/>
              </a:rPr>
              <a:t>IMPLEMENTATION</a:t>
            </a:r>
            <a:endParaRPr lang="en-GB" sz="1500" b="1" dirty="0">
              <a:solidFill>
                <a:schemeClr val="bg1"/>
              </a:solidFill>
              <a:latin typeface="Helvetica CE 45 Ligh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738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3B49A1C-321E-79BC-0C81-22A567CA48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1885"/>
          <a:stretch>
            <a:fillRect/>
          </a:stretch>
        </p:blipFill>
        <p:spPr>
          <a:xfrm>
            <a:off x="0" y="1131590"/>
            <a:ext cx="9144000" cy="40012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30A51FB-F6FB-79BF-4F47-419C2EFAA172}"/>
              </a:ext>
            </a:extLst>
          </p:cNvPr>
          <p:cNvSpPr txBox="1"/>
          <p:nvPr/>
        </p:nvSpPr>
        <p:spPr>
          <a:xfrm>
            <a:off x="6516216" y="555526"/>
            <a:ext cx="457200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Judging</a:t>
            </a:r>
            <a:r>
              <a:rPr kumimoji="0" lang="en-US" altLang="zh-TW" sz="1800" b="1" dirty="0">
                <a:solidFill>
                  <a:schemeClr val="bg1"/>
                </a:solidFill>
                <a:latin typeface="Helvetica CE 45 Light"/>
              </a:rPr>
              <a:t> 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Criteria</a:t>
            </a:r>
          </a:p>
        </p:txBody>
      </p:sp>
    </p:spTree>
    <p:extLst>
      <p:ext uri="{BB962C8B-B14F-4D97-AF65-F5344CB8AC3E}">
        <p14:creationId xmlns:p14="http://schemas.microsoft.com/office/powerpoint/2010/main" val="2016978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itle 1"/>
          <p:cNvSpPr txBox="1">
            <a:spLocks/>
          </p:cNvSpPr>
          <p:nvPr/>
        </p:nvSpPr>
        <p:spPr bwMode="auto">
          <a:xfrm>
            <a:off x="6876256" y="48351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5276398-47E6-9224-4B8F-5B18A31688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215486"/>
              </p:ext>
            </p:extLst>
          </p:nvPr>
        </p:nvGraphicFramePr>
        <p:xfrm>
          <a:off x="980574" y="1635646"/>
          <a:ext cx="7106818" cy="252398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5018586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511456">
                <a:tc>
                  <a:txBody>
                    <a:bodyPr/>
                    <a:lstStyle/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Category </a:t>
                      </a:r>
                    </a:p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(No. </a:t>
                      </a:r>
                      <a:r>
                        <a:rPr lang="en-US" altLang="zh-TW" sz="1000" b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22 </a:t>
                      </a: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– 40 Implementation) 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506654"/>
                  </a:ext>
                </a:extLst>
              </a:tr>
              <a:tr h="9287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Agency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(in collaboration/partnership with other agencies, please indicate the lead agency, ex. Agency A (lead agency) + Agency B)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5390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Client </a:t>
                      </a:r>
                      <a:r>
                        <a:rPr lang="en-US" sz="10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Organisatation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1547688"/>
                  </a:ext>
                </a:extLst>
              </a:tr>
              <a:tr h="5447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Campaign/ </a:t>
                      </a:r>
                      <a:r>
                        <a:rPr lang="en-US" sz="10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Programme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508947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D589E9E-36C9-B86F-10B3-591B934D6944}"/>
              </a:ext>
            </a:extLst>
          </p:cNvPr>
          <p:cNvSpPr txBox="1"/>
          <p:nvPr/>
        </p:nvSpPr>
        <p:spPr>
          <a:xfrm>
            <a:off x="937520" y="4155926"/>
            <a:ext cx="72259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r>
              <a:rPr lang="en-US" sz="1000" dirty="0">
                <a:latin typeface="+mn-lt"/>
                <a:cs typeface="Arial" panose="020B0604020202020204" pitchFamily="34" charset="0"/>
              </a:rPr>
              <a:t>*Please take note we will omit Limited, Ltd, Inc, Holdings, </a:t>
            </a:r>
            <a:r>
              <a:rPr lang="en-US" sz="1000" dirty="0" err="1">
                <a:latin typeface="+mn-lt"/>
                <a:cs typeface="Arial" panose="020B0604020202020204" pitchFamily="34" charset="0"/>
              </a:rPr>
              <a:t>etc</a:t>
            </a:r>
            <a:r>
              <a:rPr lang="en-US" sz="1000" dirty="0">
                <a:latin typeface="+mn-lt"/>
                <a:cs typeface="Arial" panose="020B0604020202020204" pitchFamily="34" charset="0"/>
              </a:rPr>
              <a:t>, as per our editorial guidelines in all marketing collaterals including trophy.</a:t>
            </a:r>
            <a:endParaRPr lang="en-US" sz="1000" dirty="0">
              <a:latin typeface="+mj-lt"/>
            </a:endParaRPr>
          </a:p>
          <a:p>
            <a:r>
              <a:rPr lang="en-US" sz="1000" dirty="0">
                <a:latin typeface="+mj-lt"/>
              </a:rPr>
              <a:t>* Once you are ready to submit, please save this file as a .pdf version before uploading it.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 txBox="1">
            <a:spLocks/>
          </p:cNvSpPr>
          <p:nvPr/>
        </p:nvSpPr>
        <p:spPr bwMode="auto">
          <a:xfrm>
            <a:off x="7020272" y="4955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07219" y="3997743"/>
            <a:ext cx="79295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  <a:latin typeface="+mj-lt"/>
              </a:rPr>
            </a:b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71600" y="1419622"/>
            <a:ext cx="7056438" cy="2578968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>
                <a:latin typeface="+mj-lt"/>
              </a:rPr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>
                <a:latin typeface="+mj-lt"/>
              </a:rPr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>
                <a:latin typeface="+mj-lt"/>
              </a:rPr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 txBox="1">
            <a:spLocks/>
          </p:cNvSpPr>
          <p:nvPr/>
        </p:nvSpPr>
        <p:spPr bwMode="auto">
          <a:xfrm>
            <a:off x="7164288" y="47862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Idea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10%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495237"/>
              </p:ext>
            </p:extLst>
          </p:nvPr>
        </p:nvGraphicFramePr>
        <p:xfrm>
          <a:off x="107504" y="1347615"/>
          <a:ext cx="8928992" cy="3456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4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07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Start Date: 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End Date: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7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Target Audience: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Budget (HKD):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4933">
                <a:tc gridSpan="2">
                  <a:txBody>
                    <a:bodyPr/>
                    <a:lstStyle/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/>
                        <a:t>Key Objectives:</a:t>
                      </a:r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endParaRPr kumimoji="0" lang="en-US" altLang="zh-TW" sz="1600" dirty="0"/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/>
                        <a:t>Creative Idea:</a:t>
                      </a: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4BC41F4B-115D-9D79-DDEC-E110128410E8}"/>
              </a:ext>
            </a:extLst>
          </p:cNvPr>
          <p:cNvSpPr/>
          <p:nvPr/>
        </p:nvSpPr>
        <p:spPr>
          <a:xfrm>
            <a:off x="35496" y="1109787"/>
            <a:ext cx="5545137" cy="46474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b="1" u="sng" dirty="0">
                <a:solidFill>
                  <a:srgbClr val="4B4B4B"/>
                </a:solidFill>
                <a:latin typeface="+mn-lt"/>
                <a:ea typeface="+mn-ea"/>
              </a:rPr>
              <a:t>Idea (10%) Max. 500 words </a:t>
            </a:r>
            <a:r>
              <a:rPr lang="en-US" sz="1100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You may add extra pages if necessary</a:t>
            </a:r>
            <a:endParaRPr kumimoji="0" lang="en-US" altLang="zh-TW" sz="1100" b="1" u="sng" dirty="0"/>
          </a:p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endParaRPr kumimoji="0" lang="en-US" altLang="zh-TW" sz="1100" u="sng" dirty="0">
              <a:solidFill>
                <a:srgbClr val="4B4B4B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2294DC-800A-E7A4-FC7E-40F9C4ED8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1BBA8997-16D5-764E-1D47-07B1377087B0}"/>
              </a:ext>
            </a:extLst>
          </p:cNvPr>
          <p:cNvSpPr txBox="1">
            <a:spLocks/>
          </p:cNvSpPr>
          <p:nvPr/>
        </p:nvSpPr>
        <p:spPr bwMode="auto">
          <a:xfrm>
            <a:off x="6516216" y="44525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Strategy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20%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B163D97-C477-B78C-2389-04B4630F7FC7}"/>
              </a:ext>
            </a:extLst>
          </p:cNvPr>
          <p:cNvSpPr/>
          <p:nvPr/>
        </p:nvSpPr>
        <p:spPr>
          <a:xfrm>
            <a:off x="35496" y="1109787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b="1" u="sng" dirty="0">
                <a:solidFill>
                  <a:srgbClr val="4B4B4B"/>
                </a:solidFill>
                <a:latin typeface="+mn-lt"/>
                <a:ea typeface="+mn-ea"/>
              </a:rPr>
              <a:t>Strategy (20%) Max. 500 words </a:t>
            </a:r>
            <a:r>
              <a:rPr lang="en-US" sz="1100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You may add extra pages if necessary</a:t>
            </a:r>
            <a:endParaRPr kumimoji="0" lang="en-US" altLang="zh-TW" sz="1100" b="1" u="sng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2F38A78-4490-F918-2F2D-B52219040F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189403"/>
              </p:ext>
            </p:extLst>
          </p:nvPr>
        </p:nvGraphicFramePr>
        <p:xfrm>
          <a:off x="107504" y="1371397"/>
          <a:ext cx="8928992" cy="343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326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0834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88698F-7B17-A720-54E5-902B9A742B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C4AD34C5-6E9D-E736-523A-25C658F28F13}"/>
              </a:ext>
            </a:extLst>
          </p:cNvPr>
          <p:cNvSpPr txBox="1">
            <a:spLocks/>
          </p:cNvSpPr>
          <p:nvPr/>
        </p:nvSpPr>
        <p:spPr bwMode="auto">
          <a:xfrm>
            <a:off x="6300192" y="445255"/>
            <a:ext cx="691319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Execution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30%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3D2AD2D-2066-AC36-4F3C-1591630E157A}"/>
              </a:ext>
            </a:extLst>
          </p:cNvPr>
          <p:cNvSpPr/>
          <p:nvPr/>
        </p:nvSpPr>
        <p:spPr>
          <a:xfrm>
            <a:off x="35496" y="1109787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b="1" u="sng" dirty="0">
                <a:solidFill>
                  <a:srgbClr val="4B4B4B"/>
                </a:solidFill>
                <a:latin typeface="+mn-lt"/>
                <a:ea typeface="+mn-ea"/>
              </a:rPr>
              <a:t>Execution (30%) Max. 500 words </a:t>
            </a:r>
            <a:r>
              <a:rPr lang="en-US" sz="1100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You may add extra pages if necessary</a:t>
            </a:r>
            <a:endParaRPr kumimoji="0" lang="en-US" altLang="zh-TW" sz="1100" b="1" u="sng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43750D8-B756-81EE-F746-CFA479877F8E}"/>
              </a:ext>
            </a:extLst>
          </p:cNvPr>
          <p:cNvGraphicFramePr>
            <a:graphicFrameLocks noGrp="1"/>
          </p:cNvGraphicFramePr>
          <p:nvPr/>
        </p:nvGraphicFramePr>
        <p:xfrm>
          <a:off x="107504" y="1371397"/>
          <a:ext cx="8928992" cy="343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326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5890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5F2CD-9148-7E93-36BD-6FADC486CF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14824B2E-E554-FE23-A589-07DC2A44A71E}"/>
              </a:ext>
            </a:extLst>
          </p:cNvPr>
          <p:cNvSpPr txBox="1">
            <a:spLocks/>
          </p:cNvSpPr>
          <p:nvPr/>
        </p:nvSpPr>
        <p:spPr bwMode="auto">
          <a:xfrm>
            <a:off x="6660232" y="44525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Results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40%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DBAD6DA-F8AE-C1B2-243D-C665CCFB3160}"/>
              </a:ext>
            </a:extLst>
          </p:cNvPr>
          <p:cNvSpPr/>
          <p:nvPr/>
        </p:nvSpPr>
        <p:spPr>
          <a:xfrm>
            <a:off x="35496" y="1109787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b="1" u="sng" dirty="0">
                <a:solidFill>
                  <a:srgbClr val="4B4B4B"/>
                </a:solidFill>
                <a:latin typeface="+mn-lt"/>
                <a:ea typeface="+mn-ea"/>
              </a:rPr>
              <a:t>Results (40%) Max. 500 words </a:t>
            </a:r>
            <a:r>
              <a:rPr lang="en-US" sz="1100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You may add extra pages if necessary</a:t>
            </a:r>
            <a:endParaRPr kumimoji="0" lang="en-US" altLang="zh-TW" sz="1100" b="1" u="sng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1BF2C35-5CC2-8995-6A33-8EE7F5B87845}"/>
              </a:ext>
            </a:extLst>
          </p:cNvPr>
          <p:cNvGraphicFramePr>
            <a:graphicFrameLocks noGrp="1"/>
          </p:cNvGraphicFramePr>
          <p:nvPr/>
        </p:nvGraphicFramePr>
        <p:xfrm>
          <a:off x="107504" y="1371397"/>
          <a:ext cx="8928992" cy="343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326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7535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20856-FF4D-2C4B-2207-B385DA91F4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339A1B57-5469-0295-420A-21CD77A32F07}"/>
              </a:ext>
            </a:extLst>
          </p:cNvPr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kumimoji="0" lang="zh-TW" altLang="en-US" sz="3200" b="1" dirty="0">
              <a:latin typeface="+mj-lt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3F3A4FA-08DC-8BCD-3E61-99B2F1A7FD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719226"/>
              </p:ext>
            </p:extLst>
          </p:nvPr>
        </p:nvGraphicFramePr>
        <p:xfrm>
          <a:off x="228600" y="1635646"/>
          <a:ext cx="8686800" cy="223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32248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  <a:sym typeface="Wingdings 2"/>
                        </a:rPr>
                        <a:t>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endParaRPr lang="en-AU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0872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4068</TotalTime>
  <Words>335</Words>
  <Application>Microsoft Office PowerPoint</Application>
  <PresentationFormat>On-screen Show (16:9)</PresentationFormat>
  <Paragraphs>49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 (Headings)</vt:lpstr>
      <vt:lpstr>Helvetica CE 45 Light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Kelly Chan</cp:lastModifiedBy>
  <cp:revision>311</cp:revision>
  <dcterms:created xsi:type="dcterms:W3CDTF">2014-03-11T07:45:04Z</dcterms:created>
  <dcterms:modified xsi:type="dcterms:W3CDTF">2025-11-25T07:06:24Z</dcterms:modified>
</cp:coreProperties>
</file>